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7561263" cy="10693400"/>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62BB"/>
    <a:srgbClr val="0000FF"/>
    <a:srgbClr val="0588EB"/>
    <a:srgbClr val="F05EB1"/>
    <a:srgbClr val="069EAA"/>
    <a:srgbClr val="0033CC"/>
    <a:srgbClr val="060B70"/>
    <a:srgbClr val="160993"/>
    <a:srgbClr val="16F8BD"/>
    <a:srgbClr val="15F9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02" autoAdjust="0"/>
  </p:normalViewPr>
  <p:slideViewPr>
    <p:cSldViewPr>
      <p:cViewPr varScale="1">
        <p:scale>
          <a:sx n="48" d="100"/>
          <a:sy n="48" d="100"/>
        </p:scale>
        <p:origin x="2036" y="36"/>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052" cy="498714"/>
          </a:xfrm>
          <a:prstGeom prst="rect">
            <a:avLst/>
          </a:prstGeom>
        </p:spPr>
        <p:txBody>
          <a:bodyPr vert="horz" lIns="91474" tIns="45737" rIns="91474" bIns="4573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562" y="0"/>
            <a:ext cx="2950051" cy="498714"/>
          </a:xfrm>
          <a:prstGeom prst="rect">
            <a:avLst/>
          </a:prstGeom>
        </p:spPr>
        <p:txBody>
          <a:bodyPr vert="horz" lIns="91474" tIns="45737" rIns="91474" bIns="45737" rtlCol="0"/>
          <a:lstStyle>
            <a:lvl1pPr algn="r">
              <a:defRPr sz="1200"/>
            </a:lvl1pPr>
          </a:lstStyle>
          <a:p>
            <a:fld id="{1D1488F4-6BE6-459E-A1CA-23D99ADFE1A4}" type="datetimeFigureOut">
              <a:rPr kumimoji="1" lang="ja-JP" altLang="en-US" smtClean="0"/>
              <a:t>2023/9/9</a:t>
            </a:fld>
            <a:endParaRPr kumimoji="1" lang="ja-JP" altLang="en-US"/>
          </a:p>
        </p:txBody>
      </p:sp>
      <p:sp>
        <p:nvSpPr>
          <p:cNvPr id="4" name="スライド イメージ プレースホルダー 3"/>
          <p:cNvSpPr>
            <a:spLocks noGrp="1" noRot="1" noChangeAspect="1"/>
          </p:cNvSpPr>
          <p:nvPr>
            <p:ph type="sldImg" idx="2"/>
          </p:nvPr>
        </p:nvSpPr>
        <p:spPr>
          <a:xfrm>
            <a:off x="2219325" y="1241425"/>
            <a:ext cx="2371725" cy="3354388"/>
          </a:xfrm>
          <a:prstGeom prst="rect">
            <a:avLst/>
          </a:prstGeom>
          <a:noFill/>
          <a:ln w="12700">
            <a:solidFill>
              <a:prstClr val="black"/>
            </a:solidFill>
          </a:ln>
        </p:spPr>
        <p:txBody>
          <a:bodyPr vert="horz" lIns="91474" tIns="45737" rIns="91474" bIns="45737" rtlCol="0" anchor="ctr"/>
          <a:lstStyle/>
          <a:p>
            <a:endParaRPr lang="ja-JP" altLang="en-US"/>
          </a:p>
        </p:txBody>
      </p:sp>
      <p:sp>
        <p:nvSpPr>
          <p:cNvPr id="5" name="ノート プレースホルダー 4"/>
          <p:cNvSpPr>
            <a:spLocks noGrp="1"/>
          </p:cNvSpPr>
          <p:nvPr>
            <p:ph type="body" sz="quarter" idx="3"/>
          </p:nvPr>
        </p:nvSpPr>
        <p:spPr>
          <a:xfrm>
            <a:off x="681515" y="4783845"/>
            <a:ext cx="5445760" cy="3913475"/>
          </a:xfrm>
          <a:prstGeom prst="rect">
            <a:avLst/>
          </a:prstGeom>
        </p:spPr>
        <p:txBody>
          <a:bodyPr vert="horz" lIns="91474" tIns="45737" rIns="91474" bIns="457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26"/>
            <a:ext cx="2950052" cy="498714"/>
          </a:xfrm>
          <a:prstGeom prst="rect">
            <a:avLst/>
          </a:prstGeom>
        </p:spPr>
        <p:txBody>
          <a:bodyPr vert="horz" lIns="91474" tIns="45737" rIns="91474" bIns="457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562" y="9440626"/>
            <a:ext cx="2950051" cy="498714"/>
          </a:xfrm>
          <a:prstGeom prst="rect">
            <a:avLst/>
          </a:prstGeom>
        </p:spPr>
        <p:txBody>
          <a:bodyPr vert="horz" lIns="91474" tIns="45737" rIns="91474" bIns="45737" rtlCol="0" anchor="b"/>
          <a:lstStyle>
            <a:lvl1pPr algn="r">
              <a:defRPr sz="1200"/>
            </a:lvl1pPr>
          </a:lstStyle>
          <a:p>
            <a:fld id="{3D8888BA-48A4-4156-A21C-457137D6C548}" type="slidenum">
              <a:rPr kumimoji="1" lang="ja-JP" altLang="en-US" smtClean="0"/>
              <a:t>‹#›</a:t>
            </a:fld>
            <a:endParaRPr kumimoji="1" lang="ja-JP" altLang="en-US"/>
          </a:p>
        </p:txBody>
      </p:sp>
    </p:spTree>
    <p:extLst>
      <p:ext uri="{BB962C8B-B14F-4D97-AF65-F5344CB8AC3E}">
        <p14:creationId xmlns:p14="http://schemas.microsoft.com/office/powerpoint/2010/main" val="26080909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D8888BA-48A4-4156-A21C-457137D6C548}" type="slidenum">
              <a:rPr kumimoji="1" lang="ja-JP" altLang="en-US" smtClean="0"/>
              <a:t>1</a:t>
            </a:fld>
            <a:endParaRPr kumimoji="1" lang="ja-JP" altLang="en-US"/>
          </a:p>
        </p:txBody>
      </p:sp>
    </p:spTree>
    <p:extLst>
      <p:ext uri="{BB962C8B-B14F-4D97-AF65-F5344CB8AC3E}">
        <p14:creationId xmlns:p14="http://schemas.microsoft.com/office/powerpoint/2010/main" val="2105723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3003548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1872692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1"/>
            <a:ext cx="1275964" cy="1216374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48" y="571801"/>
            <a:ext cx="3701869" cy="1216374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172233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3123735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351394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548"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85"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3325093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4"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241119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261309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366710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1029711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A19656-5735-40D7-99C5-9F4D8311FFD1}" type="datetimeFigureOut">
              <a:rPr kumimoji="1" lang="ja-JP" altLang="en-US" smtClean="0"/>
              <a:t>2023/9/9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198228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9"/>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53A19656-5735-40D7-99C5-9F4D8311FFD1}" type="datetimeFigureOut">
              <a:rPr kumimoji="1" lang="ja-JP" altLang="en-US" smtClean="0"/>
              <a:t>2023/9/9</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2969008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 y="-38415"/>
            <a:ext cx="7561263" cy="2031325"/>
          </a:xfrm>
          <a:prstGeom prst="rect">
            <a:avLst/>
          </a:prstGeom>
          <a:solidFill>
            <a:srgbClr val="F05EB1"/>
          </a:solidFill>
          <a:ln w="3175">
            <a:noFill/>
          </a:ln>
        </p:spPr>
        <p:txBody>
          <a:bodyPr wrap="square" rtlCol="0">
            <a:spAutoFit/>
          </a:bodyPr>
          <a:lstStyle/>
          <a:p>
            <a:pPr algn="ctr"/>
            <a:r>
              <a:rPr kumimoji="1" lang="ja-JP" altLang="en-US" sz="4200" b="1" dirty="0">
                <a:ln w="3175" cmpd="sng">
                  <a:solidFill>
                    <a:srgbClr val="0000FF"/>
                  </a:solidFill>
                </a:ln>
                <a:solidFill>
                  <a:schemeClr val="bg1"/>
                </a:solidFill>
                <a:latin typeface="メイリオ" panose="020B0604030504040204" pitchFamily="50" charset="-128"/>
                <a:ea typeface="メイリオ" panose="020B0604030504040204" pitchFamily="50" charset="-128"/>
              </a:rPr>
              <a:t>新型コロナウイルスワクチン</a:t>
            </a:r>
            <a:endParaRPr kumimoji="1" lang="en-US" altLang="ja-JP" sz="4200" b="1" dirty="0">
              <a:ln w="3175" cmpd="sng">
                <a:solidFill>
                  <a:srgbClr val="0000FF"/>
                </a:solidFill>
              </a:ln>
              <a:solidFill>
                <a:schemeClr val="bg1"/>
              </a:solidFill>
              <a:latin typeface="メイリオ" panose="020B0604030504040204" pitchFamily="50" charset="-128"/>
              <a:ea typeface="メイリオ" panose="020B0604030504040204" pitchFamily="50" charset="-128"/>
            </a:endParaRPr>
          </a:p>
          <a:p>
            <a:pPr algn="ctr"/>
            <a:r>
              <a:rPr lang="en-US" altLang="ja-JP" sz="4200" b="1" dirty="0">
                <a:ln w="3175" cmpd="sng">
                  <a:solidFill>
                    <a:srgbClr val="0000FF"/>
                  </a:solidFill>
                </a:ln>
                <a:solidFill>
                  <a:schemeClr val="bg1"/>
                </a:solidFill>
                <a:latin typeface="メイリオ" panose="020B0604030504040204" pitchFamily="50" charset="-128"/>
                <a:ea typeface="メイリオ" panose="020B0604030504040204" pitchFamily="50" charset="-128"/>
              </a:rPr>
              <a:t>3</a:t>
            </a:r>
            <a:r>
              <a:rPr lang="ja-JP" altLang="en-US" sz="4200" b="1" dirty="0">
                <a:ln w="3175" cmpd="sng">
                  <a:solidFill>
                    <a:srgbClr val="0000FF"/>
                  </a:solidFill>
                </a:ln>
                <a:solidFill>
                  <a:schemeClr val="bg1"/>
                </a:solidFill>
                <a:latin typeface="メイリオ" panose="020B0604030504040204" pitchFamily="50" charset="-128"/>
                <a:ea typeface="メイリオ" panose="020B0604030504040204" pitchFamily="50" charset="-128"/>
              </a:rPr>
              <a:t>回目以降</a:t>
            </a:r>
            <a:r>
              <a:rPr lang="ja-JP" altLang="en-US" sz="3200" b="1" dirty="0">
                <a:ln w="3175" cmpd="sng">
                  <a:solidFill>
                    <a:srgbClr val="0000FF"/>
                  </a:solidFill>
                </a:ln>
                <a:solidFill>
                  <a:schemeClr val="bg1"/>
                </a:solidFill>
                <a:latin typeface="メイリオ" panose="020B0604030504040204" pitchFamily="50" charset="-128"/>
                <a:ea typeface="メイリオ" panose="020B0604030504040204" pitchFamily="50" charset="-128"/>
              </a:rPr>
              <a:t>（ｵﾐｸﾛﾝ株</a:t>
            </a:r>
            <a:r>
              <a:rPr lang="en-US" altLang="ja-JP" sz="3200" b="1" dirty="0">
                <a:ln w="3175" cmpd="sng">
                  <a:solidFill>
                    <a:srgbClr val="0000FF"/>
                  </a:solidFill>
                </a:ln>
                <a:solidFill>
                  <a:schemeClr val="bg1"/>
                </a:solidFill>
                <a:latin typeface="メイリオ" panose="020B0604030504040204" pitchFamily="50" charset="-128"/>
                <a:ea typeface="メイリオ" panose="020B0604030504040204" pitchFamily="50" charset="-128"/>
              </a:rPr>
              <a:t>XBB.1.5</a:t>
            </a:r>
            <a:r>
              <a:rPr lang="ja-JP" altLang="en-US" sz="3200" b="1" dirty="0">
                <a:ln w="3175" cmpd="sng">
                  <a:solidFill>
                    <a:srgbClr val="0000FF"/>
                  </a:solidFill>
                </a:ln>
                <a:solidFill>
                  <a:schemeClr val="bg1"/>
                </a:solidFill>
                <a:latin typeface="メイリオ" panose="020B0604030504040204" pitchFamily="50" charset="-128"/>
                <a:ea typeface="メイリオ" panose="020B0604030504040204" pitchFamily="50" charset="-128"/>
              </a:rPr>
              <a:t>対応）</a:t>
            </a:r>
            <a:r>
              <a:rPr kumimoji="1" lang="ja-JP" altLang="en-US" sz="4200" b="1" dirty="0">
                <a:ln w="3175" cmpd="sng">
                  <a:solidFill>
                    <a:srgbClr val="0000FF"/>
                  </a:solidFill>
                </a:ln>
                <a:solidFill>
                  <a:schemeClr val="bg1"/>
                </a:solidFill>
                <a:latin typeface="メイリオ" panose="020B0604030504040204" pitchFamily="50" charset="-128"/>
                <a:ea typeface="メイリオ" panose="020B0604030504040204" pitchFamily="50" charset="-128"/>
              </a:rPr>
              <a:t>接種予約</a:t>
            </a:r>
            <a:r>
              <a:rPr lang="ja-JP" altLang="en-US" sz="4200" b="1" dirty="0">
                <a:ln w="3175" cmpd="sng">
                  <a:solidFill>
                    <a:srgbClr val="0000FF"/>
                  </a:solidFill>
                </a:ln>
                <a:solidFill>
                  <a:schemeClr val="bg1"/>
                </a:solidFill>
                <a:latin typeface="メイリオ" panose="020B0604030504040204" pitchFamily="50" charset="-128"/>
                <a:ea typeface="メイリオ" panose="020B0604030504040204" pitchFamily="50" charset="-128"/>
              </a:rPr>
              <a:t>のご案内</a:t>
            </a:r>
            <a:r>
              <a:rPr lang="ja-JP" altLang="en-US" sz="3600" b="1" dirty="0">
                <a:ln w="3175" cmpd="sng">
                  <a:solidFill>
                    <a:srgbClr val="0000FF"/>
                  </a:solidFill>
                </a:ln>
                <a:solidFill>
                  <a:schemeClr val="bg1"/>
                </a:solidFill>
                <a:latin typeface="メイリオ" panose="020B0604030504040204" pitchFamily="50" charset="-128"/>
                <a:ea typeface="メイリオ" panose="020B0604030504040204" pitchFamily="50" charset="-128"/>
              </a:rPr>
              <a:t>（外来）</a:t>
            </a:r>
            <a:endParaRPr kumimoji="1" lang="ja-JP" altLang="en-US" sz="3600" b="1" dirty="0">
              <a:ln w="3175" cmpd="sng">
                <a:solidFill>
                  <a:srgbClr val="0000FF"/>
                </a:solidFill>
              </a:ln>
              <a:solidFill>
                <a:schemeClr val="bg1"/>
              </a:solidFill>
              <a:latin typeface="メイリオ" panose="020B0604030504040204" pitchFamily="50" charset="-128"/>
              <a:ea typeface="メイリオ" panose="020B0604030504040204" pitchFamily="50" charset="-128"/>
            </a:endParaRPr>
          </a:p>
        </p:txBody>
      </p:sp>
      <p:sp>
        <p:nvSpPr>
          <p:cNvPr id="3" name="角丸四角形 2"/>
          <p:cNvSpPr/>
          <p:nvPr/>
        </p:nvSpPr>
        <p:spPr>
          <a:xfrm>
            <a:off x="163326" y="6810593"/>
            <a:ext cx="7234611" cy="2081247"/>
          </a:xfrm>
          <a:prstGeom prst="roundRect">
            <a:avLst>
              <a:gd name="adj" fmla="val 11036"/>
            </a:avLst>
          </a:prstGeom>
          <a:solidFill>
            <a:srgbClr val="F05EB1">
              <a:alpha val="24000"/>
            </a:srgbClr>
          </a:solidFill>
          <a:ln w="41275">
            <a:solidFill>
              <a:srgbClr val="0000FF"/>
            </a:solidFill>
          </a:ln>
        </p:spPr>
        <p:style>
          <a:lnRef idx="1">
            <a:schemeClr val="accent3"/>
          </a:lnRef>
          <a:fillRef idx="2">
            <a:schemeClr val="accent3"/>
          </a:fillRef>
          <a:effectRef idx="1">
            <a:schemeClr val="accent3"/>
          </a:effectRef>
          <a:fontRef idx="minor">
            <a:schemeClr val="dk1"/>
          </a:fontRef>
        </p:style>
        <p:txBody>
          <a:bodyPr lIns="72000" rIns="72000" rtlCol="0" anchor="ctr"/>
          <a:lstStyle/>
          <a:p>
            <a:r>
              <a:rPr kumimoji="1" lang="ja-JP" altLang="en-US" sz="3800" b="1" dirty="0">
                <a:solidFill>
                  <a:srgbClr val="000066"/>
                </a:solidFill>
                <a:latin typeface="メイリオ" panose="020B0604030504040204" pitchFamily="50" charset="-128"/>
                <a:ea typeface="メイリオ" panose="020B0604030504040204" pitchFamily="50" charset="-128"/>
              </a:rPr>
              <a:t>　   　</a:t>
            </a:r>
            <a:r>
              <a:rPr kumimoji="1" lang="ja-JP" altLang="en-US" sz="3200" b="1" dirty="0">
                <a:solidFill>
                  <a:srgbClr val="000066"/>
                </a:solidFill>
                <a:latin typeface="メイリオ" panose="020B0604030504040204" pitchFamily="50" charset="-128"/>
                <a:ea typeface="メイリオ" panose="020B0604030504040204" pitchFamily="50" charset="-128"/>
              </a:rPr>
              <a:t>ワクチン予約専用番号　</a:t>
            </a:r>
            <a:endParaRPr kumimoji="1" lang="en-US" altLang="ja-JP" sz="3200" b="1" dirty="0">
              <a:solidFill>
                <a:srgbClr val="000066"/>
              </a:solidFill>
              <a:latin typeface="メイリオ" panose="020B0604030504040204" pitchFamily="50" charset="-128"/>
              <a:ea typeface="メイリオ" panose="020B0604030504040204" pitchFamily="50" charset="-128"/>
            </a:endParaRPr>
          </a:p>
          <a:p>
            <a:r>
              <a:rPr kumimoji="1" lang="ja-JP" altLang="en-US" sz="3200" b="1" dirty="0">
                <a:solidFill>
                  <a:srgbClr val="000066"/>
                </a:solidFill>
                <a:latin typeface="メイリオ" panose="020B0604030504040204" pitchFamily="50" charset="-128"/>
                <a:ea typeface="メイリオ" panose="020B0604030504040204" pitchFamily="50" charset="-128"/>
              </a:rPr>
              <a:t>  　　</a:t>
            </a:r>
            <a:r>
              <a:rPr kumimoji="1" lang="ja-JP" altLang="en-US" sz="3200" b="1" dirty="0">
                <a:solidFill>
                  <a:srgbClr val="060B70"/>
                </a:solidFill>
                <a:latin typeface="メイリオ" panose="020B0604030504040204" pitchFamily="50" charset="-128"/>
                <a:ea typeface="メイリオ" panose="020B0604030504040204" pitchFamily="50" charset="-128"/>
              </a:rPr>
              <a:t>０４４－５５６－２７２３</a:t>
            </a:r>
          </a:p>
          <a:p>
            <a:r>
              <a:rPr lang="ja-JP" altLang="en-US" sz="3000" b="1" dirty="0">
                <a:solidFill>
                  <a:srgbClr val="060B70"/>
                </a:solidFill>
                <a:latin typeface="メイリオ" panose="020B0604030504040204" pitchFamily="50" charset="-128"/>
                <a:ea typeface="メイリオ" panose="020B0604030504040204" pitchFamily="50" charset="-128"/>
              </a:rPr>
              <a:t>   　対応時間：月～土（祝日を除く）</a:t>
            </a:r>
            <a:endParaRPr lang="en-US" altLang="ja-JP" sz="3000" b="1" dirty="0">
              <a:solidFill>
                <a:srgbClr val="060B70"/>
              </a:solidFill>
              <a:latin typeface="メイリオ" panose="020B0604030504040204" pitchFamily="50" charset="-128"/>
              <a:ea typeface="メイリオ" panose="020B0604030504040204" pitchFamily="50" charset="-128"/>
            </a:endParaRPr>
          </a:p>
          <a:p>
            <a:r>
              <a:rPr lang="ja-JP" altLang="en-US" sz="3200" b="1" dirty="0">
                <a:solidFill>
                  <a:srgbClr val="060B70"/>
                </a:solidFill>
                <a:latin typeface="メイリオ" panose="020B0604030504040204" pitchFamily="50" charset="-128"/>
                <a:ea typeface="メイリオ" panose="020B0604030504040204" pitchFamily="50" charset="-128"/>
              </a:rPr>
              <a:t>　　　　 </a:t>
            </a:r>
            <a:r>
              <a:rPr lang="ja-JP" altLang="en-US" sz="3200" b="1" u="sng" dirty="0">
                <a:solidFill>
                  <a:srgbClr val="060B70"/>
                </a:solidFill>
                <a:latin typeface="メイリオ" panose="020B0604030504040204" pitchFamily="50" charset="-128"/>
                <a:ea typeface="メイリオ" panose="020B0604030504040204" pitchFamily="50" charset="-128"/>
              </a:rPr>
              <a:t>８：</a:t>
            </a:r>
            <a:r>
              <a:rPr lang="en-US" altLang="ja-JP" sz="3200" b="1" u="sng" dirty="0">
                <a:solidFill>
                  <a:srgbClr val="060B70"/>
                </a:solidFill>
                <a:latin typeface="メイリオ" panose="020B0604030504040204" pitchFamily="50" charset="-128"/>
                <a:ea typeface="メイリオ" panose="020B0604030504040204" pitchFamily="50" charset="-128"/>
              </a:rPr>
              <a:t>30</a:t>
            </a:r>
            <a:r>
              <a:rPr lang="ja-JP" altLang="en-US" sz="3200" b="1" u="sng" dirty="0">
                <a:solidFill>
                  <a:srgbClr val="060B70"/>
                </a:solidFill>
                <a:latin typeface="メイリオ" panose="020B0604030504040204" pitchFamily="50" charset="-128"/>
                <a:ea typeface="メイリオ" panose="020B0604030504040204" pitchFamily="50" charset="-128"/>
              </a:rPr>
              <a:t>～</a:t>
            </a:r>
            <a:r>
              <a:rPr lang="en-US" altLang="ja-JP" sz="3200" b="1" u="sng" dirty="0">
                <a:solidFill>
                  <a:srgbClr val="060B70"/>
                </a:solidFill>
                <a:latin typeface="メイリオ" panose="020B0604030504040204" pitchFamily="50" charset="-128"/>
                <a:ea typeface="メイリオ" panose="020B0604030504040204" pitchFamily="50" charset="-128"/>
              </a:rPr>
              <a:t>16</a:t>
            </a:r>
            <a:r>
              <a:rPr lang="ja-JP" altLang="en-US" sz="3200" b="1" u="sng" dirty="0">
                <a:solidFill>
                  <a:srgbClr val="060B70"/>
                </a:solidFill>
                <a:latin typeface="メイリオ" panose="020B0604030504040204" pitchFamily="50" charset="-128"/>
                <a:ea typeface="メイリオ" panose="020B0604030504040204" pitchFamily="50" charset="-128"/>
              </a:rPr>
              <a:t>：</a:t>
            </a:r>
            <a:r>
              <a:rPr lang="en-US" altLang="ja-JP" sz="3200" b="1" u="sng" dirty="0">
                <a:solidFill>
                  <a:srgbClr val="060B70"/>
                </a:solidFill>
                <a:latin typeface="メイリオ" panose="020B0604030504040204" pitchFamily="50" charset="-128"/>
                <a:ea typeface="メイリオ" panose="020B0604030504040204" pitchFamily="50" charset="-128"/>
              </a:rPr>
              <a:t>30</a:t>
            </a:r>
            <a:endParaRPr kumimoji="1" lang="en-US" altLang="ja-JP" sz="3200" b="1" u="sng" dirty="0">
              <a:solidFill>
                <a:srgbClr val="060B70"/>
              </a:solidFill>
              <a:latin typeface="メイリオ" panose="020B0604030504040204" pitchFamily="50" charset="-128"/>
              <a:ea typeface="メイリオ" panose="020B0604030504040204" pitchFamily="50" charset="-128"/>
            </a:endParaRPr>
          </a:p>
        </p:txBody>
      </p:sp>
      <p:sp>
        <p:nvSpPr>
          <p:cNvPr id="4" name="正方形/長方形 3"/>
          <p:cNvSpPr/>
          <p:nvPr/>
        </p:nvSpPr>
        <p:spPr>
          <a:xfrm>
            <a:off x="-3" y="3026333"/>
            <a:ext cx="7561266" cy="258418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600" b="1" dirty="0">
                <a:solidFill>
                  <a:srgbClr val="FF0000"/>
                </a:solidFill>
                <a:latin typeface="メイリオ" panose="020B0604030504040204" pitchFamily="50" charset="-128"/>
                <a:ea typeface="メイリオ" panose="020B0604030504040204" pitchFamily="50" charset="-128"/>
              </a:rPr>
              <a:t> </a:t>
            </a:r>
            <a:endParaRPr lang="en-US" altLang="ja-JP" sz="2600" b="1" dirty="0">
              <a:solidFill>
                <a:srgbClr val="FF0000"/>
              </a:solidFill>
              <a:latin typeface="メイリオ" panose="020B0604030504040204" pitchFamily="50" charset="-128"/>
              <a:ea typeface="メイリオ" panose="020B0604030504040204" pitchFamily="50" charset="-128"/>
            </a:endParaRPr>
          </a:p>
          <a:p>
            <a:endParaRPr lang="en-US" altLang="ja-JP" sz="2600" b="1" dirty="0">
              <a:solidFill>
                <a:srgbClr val="FF0000"/>
              </a:solidFill>
              <a:latin typeface="メイリオ" panose="020B0604030504040204" pitchFamily="50" charset="-128"/>
              <a:ea typeface="メイリオ" panose="020B0604030504040204" pitchFamily="50" charset="-128"/>
            </a:endParaRPr>
          </a:p>
          <a:p>
            <a:r>
              <a:rPr lang="ja-JP" altLang="en-US" sz="3200" b="1" dirty="0">
                <a:solidFill>
                  <a:srgbClr val="C00000"/>
                </a:solidFill>
                <a:latin typeface="メイリオ" panose="020B0604030504040204" pitchFamily="50" charset="-128"/>
                <a:ea typeface="メイリオ" panose="020B0604030504040204" pitchFamily="50" charset="-128"/>
              </a:rPr>
              <a:t>前回の接種から３ヶ月以上経過している</a:t>
            </a:r>
            <a:endParaRPr lang="en-US" altLang="ja-JP" sz="3200" b="1" dirty="0">
              <a:solidFill>
                <a:srgbClr val="C00000"/>
              </a:solidFill>
              <a:latin typeface="メイリオ" panose="020B0604030504040204" pitchFamily="50" charset="-128"/>
              <a:ea typeface="メイリオ" panose="020B0604030504040204" pitchFamily="50" charset="-128"/>
            </a:endParaRPr>
          </a:p>
          <a:p>
            <a:r>
              <a:rPr lang="ja-JP" altLang="en-US" sz="3200" b="1" dirty="0">
                <a:solidFill>
                  <a:srgbClr val="C00000"/>
                </a:solidFill>
                <a:latin typeface="メイリオ" panose="020B0604030504040204" pitchFamily="50" charset="-128"/>
                <a:ea typeface="メイリオ" panose="020B0604030504040204" pitchFamily="50" charset="-128"/>
              </a:rPr>
              <a:t>下記の方</a:t>
            </a:r>
            <a:r>
              <a:rPr lang="ja-JP" altLang="en-US" sz="2400" b="1" dirty="0">
                <a:solidFill>
                  <a:srgbClr val="C00000"/>
                </a:solidFill>
                <a:latin typeface="メイリオ" panose="020B0604030504040204" pitchFamily="50" charset="-128"/>
                <a:ea typeface="メイリオ" panose="020B0604030504040204" pitchFamily="50" charset="-128"/>
              </a:rPr>
              <a:t>（年齢が高校生以上に該当される方）</a:t>
            </a:r>
            <a:endParaRPr lang="en-US" altLang="ja-JP" sz="2400" b="1" dirty="0">
              <a:solidFill>
                <a:srgbClr val="C00000"/>
              </a:solidFill>
              <a:latin typeface="メイリオ" panose="020B0604030504040204" pitchFamily="50" charset="-128"/>
              <a:ea typeface="メイリオ" panose="020B0604030504040204" pitchFamily="50" charset="-128"/>
            </a:endParaRPr>
          </a:p>
          <a:p>
            <a:r>
              <a:rPr lang="en-US" altLang="ja-JP" sz="2400" b="1" u="wavy" dirty="0">
                <a:solidFill>
                  <a:srgbClr val="C00000"/>
                </a:solidFill>
                <a:latin typeface="メイリオ" panose="020B0604030504040204" pitchFamily="50" charset="-128"/>
                <a:ea typeface="メイリオ" panose="020B0604030504040204" pitchFamily="50" charset="-128"/>
              </a:rPr>
              <a:t>※</a:t>
            </a:r>
            <a:r>
              <a:rPr lang="ja-JP" altLang="en-US" sz="2400" b="1" u="wavy" dirty="0">
                <a:solidFill>
                  <a:srgbClr val="C00000"/>
                </a:solidFill>
                <a:latin typeface="メイリオ" panose="020B0604030504040204" pitchFamily="50" charset="-128"/>
                <a:ea typeface="メイリオ" panose="020B0604030504040204" pitchFamily="50" charset="-128"/>
              </a:rPr>
              <a:t>当院では</a:t>
            </a:r>
            <a:r>
              <a:rPr lang="en-US" altLang="ja-JP" sz="2400" b="1" u="wavy" dirty="0">
                <a:solidFill>
                  <a:srgbClr val="C00000"/>
                </a:solidFill>
                <a:latin typeface="メイリオ" panose="020B0604030504040204" pitchFamily="50" charset="-128"/>
                <a:ea typeface="メイリオ" panose="020B0604030504040204" pitchFamily="50" charset="-128"/>
              </a:rPr>
              <a:t>1.2</a:t>
            </a:r>
            <a:r>
              <a:rPr lang="ja-JP" altLang="en-US" sz="2400" b="1" u="wavy" dirty="0">
                <a:solidFill>
                  <a:srgbClr val="C00000"/>
                </a:solidFill>
                <a:latin typeface="メイリオ" panose="020B0604030504040204" pitchFamily="50" charset="-128"/>
                <a:ea typeface="メイリオ" panose="020B0604030504040204" pitchFamily="50" charset="-128"/>
              </a:rPr>
              <a:t>回目接種の方の予約は承っていません。</a:t>
            </a:r>
            <a:endParaRPr lang="en-US" altLang="ja-JP" sz="2400" b="1" u="wavy" dirty="0">
              <a:solidFill>
                <a:srgbClr val="C00000"/>
              </a:solidFill>
              <a:latin typeface="メイリオ" panose="020B0604030504040204" pitchFamily="50" charset="-128"/>
              <a:ea typeface="メイリオ" panose="020B0604030504040204" pitchFamily="50" charset="-128"/>
            </a:endParaRPr>
          </a:p>
          <a:p>
            <a:r>
              <a:rPr lang="ja-JP" altLang="en-US" sz="3600" b="1" dirty="0">
                <a:solidFill>
                  <a:srgbClr val="160993"/>
                </a:solidFill>
                <a:latin typeface="メイリオ" panose="020B0604030504040204" pitchFamily="50" charset="-128"/>
                <a:ea typeface="メイリオ" panose="020B0604030504040204" pitchFamily="50" charset="-128"/>
              </a:rPr>
              <a:t>●川崎市より接種券が届いている方</a:t>
            </a:r>
            <a:endParaRPr lang="en-US" altLang="ja-JP" sz="3600" b="1" dirty="0">
              <a:solidFill>
                <a:srgbClr val="160993"/>
              </a:solidFill>
              <a:latin typeface="メイリオ" panose="020B0604030504040204" pitchFamily="50" charset="-128"/>
              <a:ea typeface="メイリオ" panose="020B0604030504040204" pitchFamily="50" charset="-128"/>
            </a:endParaRPr>
          </a:p>
          <a:p>
            <a:r>
              <a:rPr lang="ja-JP" altLang="en-US" sz="3600" b="1" dirty="0">
                <a:solidFill>
                  <a:srgbClr val="160993"/>
                </a:solidFill>
                <a:latin typeface="メイリオ" panose="020B0604030504040204" pitchFamily="50" charset="-128"/>
                <a:ea typeface="メイリオ" panose="020B0604030504040204" pitchFamily="50" charset="-128"/>
              </a:rPr>
              <a:t>●川崎市外より接種券が届いている</a:t>
            </a:r>
            <a:endParaRPr lang="en-US" altLang="ja-JP" sz="3600" b="1" dirty="0">
              <a:solidFill>
                <a:srgbClr val="160993"/>
              </a:solidFill>
              <a:latin typeface="メイリオ" panose="020B0604030504040204" pitchFamily="50" charset="-128"/>
              <a:ea typeface="メイリオ" panose="020B0604030504040204" pitchFamily="50" charset="-128"/>
            </a:endParaRPr>
          </a:p>
          <a:p>
            <a:r>
              <a:rPr lang="ja-JP" altLang="en-US" sz="3600" b="1" dirty="0">
                <a:solidFill>
                  <a:srgbClr val="160993"/>
                </a:solidFill>
                <a:latin typeface="メイリオ" panose="020B0604030504040204" pitchFamily="50" charset="-128"/>
                <a:ea typeface="メイリオ" panose="020B0604030504040204" pitchFamily="50" charset="-128"/>
              </a:rPr>
              <a:t>　かかりつけ（定期通院中）の方と</a:t>
            </a:r>
            <a:endParaRPr lang="en-US" altLang="ja-JP" sz="3600" b="1" dirty="0">
              <a:solidFill>
                <a:srgbClr val="160993"/>
              </a:solidFill>
              <a:latin typeface="メイリオ" panose="020B0604030504040204" pitchFamily="50" charset="-128"/>
              <a:ea typeface="メイリオ" panose="020B0604030504040204" pitchFamily="50" charset="-128"/>
            </a:endParaRPr>
          </a:p>
          <a:p>
            <a:r>
              <a:rPr lang="ja-JP" altLang="en-US" sz="3600" b="1" dirty="0">
                <a:solidFill>
                  <a:srgbClr val="160993"/>
                </a:solidFill>
                <a:latin typeface="メイリオ" panose="020B0604030504040204" pitchFamily="50" charset="-128"/>
                <a:ea typeface="メイリオ" panose="020B0604030504040204" pitchFamily="50" charset="-128"/>
              </a:rPr>
              <a:t>　その同居のご家族の方</a:t>
            </a:r>
            <a:endParaRPr lang="en-US" altLang="ja-JP" sz="3600" b="1" dirty="0">
              <a:solidFill>
                <a:srgbClr val="160993"/>
              </a:solidFill>
              <a:latin typeface="メイリオ" panose="020B0604030504040204" pitchFamily="50" charset="-128"/>
              <a:ea typeface="メイリオ" panose="020B0604030504040204" pitchFamily="50" charset="-128"/>
            </a:endParaRPr>
          </a:p>
          <a:p>
            <a:r>
              <a:rPr kumimoji="1" lang="ja-JP" altLang="en-US" sz="4000" b="1" dirty="0">
                <a:solidFill>
                  <a:srgbClr val="00B050"/>
                </a:solidFill>
                <a:latin typeface="メイリオ" panose="020B0604030504040204" pitchFamily="50" charset="-128"/>
                <a:ea typeface="メイリオ" panose="020B0604030504040204" pitchFamily="50" charset="-128"/>
              </a:rPr>
              <a:t>　</a:t>
            </a:r>
            <a:r>
              <a:rPr kumimoji="1" lang="ja-JP" altLang="en-US" sz="4000" b="1" dirty="0">
                <a:solidFill>
                  <a:srgbClr val="F05EB1"/>
                </a:solidFill>
                <a:latin typeface="メイリオ" panose="020B0604030504040204" pitchFamily="50" charset="-128"/>
                <a:ea typeface="メイリオ" panose="020B0604030504040204" pitchFamily="50" charset="-128"/>
              </a:rPr>
              <a:t>◎</a:t>
            </a:r>
            <a:r>
              <a:rPr kumimoji="1" lang="ja-JP" altLang="en-US" sz="4000" b="1" dirty="0">
                <a:solidFill>
                  <a:schemeClr val="tx1"/>
                </a:solidFill>
                <a:latin typeface="メイリオ" panose="020B0604030504040204" pitchFamily="50" charset="-128"/>
                <a:ea typeface="メイリオ" panose="020B0604030504040204" pitchFamily="50" charset="-128"/>
              </a:rPr>
              <a:t>予約開始日</a:t>
            </a:r>
            <a:r>
              <a:rPr kumimoji="1" lang="ja-JP" altLang="en-US" sz="4000" b="1" dirty="0">
                <a:solidFill>
                  <a:srgbClr val="F05EB1"/>
                </a:solidFill>
                <a:latin typeface="メイリオ" panose="020B0604030504040204" pitchFamily="50" charset="-128"/>
                <a:ea typeface="メイリオ" panose="020B0604030504040204" pitchFamily="50" charset="-128"/>
              </a:rPr>
              <a:t>◎</a:t>
            </a:r>
            <a:r>
              <a:rPr lang="ja-JP" altLang="en-US" sz="4000" b="1" dirty="0">
                <a:solidFill>
                  <a:schemeClr val="tx1"/>
                </a:solidFill>
                <a:latin typeface="メイリオ" panose="020B0604030504040204" pitchFamily="50" charset="-128"/>
                <a:ea typeface="メイリオ" panose="020B0604030504040204" pitchFamily="50" charset="-128"/>
              </a:rPr>
              <a:t>９</a:t>
            </a:r>
            <a:r>
              <a:rPr kumimoji="1" lang="en-US" altLang="ja-JP" sz="4000" b="1" dirty="0">
                <a:solidFill>
                  <a:schemeClr val="tx1"/>
                </a:solidFill>
                <a:latin typeface="メイリオ" panose="020B0604030504040204" pitchFamily="50" charset="-128"/>
                <a:ea typeface="メイリオ" panose="020B0604030504040204" pitchFamily="50" charset="-128"/>
              </a:rPr>
              <a:t>/15(</a:t>
            </a:r>
            <a:r>
              <a:rPr lang="ja-JP" altLang="en-US" sz="4000" b="1" dirty="0">
                <a:solidFill>
                  <a:schemeClr val="tx1"/>
                </a:solidFill>
                <a:latin typeface="メイリオ" panose="020B0604030504040204" pitchFamily="50" charset="-128"/>
                <a:ea typeface="メイリオ" panose="020B0604030504040204" pitchFamily="50" charset="-128"/>
              </a:rPr>
              <a:t>金</a:t>
            </a:r>
            <a:r>
              <a:rPr kumimoji="1" lang="en-US" altLang="ja-JP" sz="4000" b="1" dirty="0">
                <a:solidFill>
                  <a:schemeClr val="tx1"/>
                </a:solidFill>
                <a:latin typeface="メイリオ" panose="020B0604030504040204" pitchFamily="50" charset="-128"/>
                <a:ea typeface="メイリオ" panose="020B0604030504040204" pitchFamily="50" charset="-128"/>
              </a:rPr>
              <a:t>)</a:t>
            </a:r>
            <a:r>
              <a:rPr kumimoji="1" lang="ja-JP" altLang="en-US" sz="4000" b="1" dirty="0">
                <a:solidFill>
                  <a:schemeClr val="tx1"/>
                </a:solidFill>
                <a:latin typeface="メイリオ" panose="020B0604030504040204" pitchFamily="50" charset="-128"/>
                <a:ea typeface="メイリオ" panose="020B0604030504040204" pitchFamily="50" charset="-128"/>
              </a:rPr>
              <a:t>～</a:t>
            </a:r>
            <a:endParaRPr lang="en-US" altLang="ja-JP" sz="4000" b="1" dirty="0">
              <a:solidFill>
                <a:schemeClr val="tx1"/>
              </a:solidFill>
              <a:latin typeface="メイリオ" panose="020B0604030504040204" pitchFamily="50" charset="-128"/>
              <a:ea typeface="メイリオ" panose="020B0604030504040204" pitchFamily="50" charset="-128"/>
            </a:endParaRPr>
          </a:p>
          <a:p>
            <a:r>
              <a:rPr lang="ja-JP" altLang="en-US" sz="4000" b="1" dirty="0">
                <a:solidFill>
                  <a:srgbClr val="00B050"/>
                </a:solidFill>
                <a:latin typeface="メイリオ" panose="020B0604030504040204" pitchFamily="50" charset="-128"/>
                <a:ea typeface="メイリオ" panose="020B0604030504040204" pitchFamily="50" charset="-128"/>
              </a:rPr>
              <a:t>　</a:t>
            </a:r>
            <a:r>
              <a:rPr lang="ja-JP" altLang="en-US" sz="4000" b="1" dirty="0">
                <a:solidFill>
                  <a:srgbClr val="F05EB1"/>
                </a:solidFill>
                <a:latin typeface="メイリオ" panose="020B0604030504040204" pitchFamily="50" charset="-128"/>
                <a:ea typeface="メイリオ" panose="020B0604030504040204" pitchFamily="50" charset="-128"/>
              </a:rPr>
              <a:t>●</a:t>
            </a:r>
            <a:r>
              <a:rPr lang="ja-JP" altLang="en-US" sz="4000" b="1" dirty="0">
                <a:solidFill>
                  <a:schemeClr val="tx1"/>
                </a:solidFill>
                <a:latin typeface="メイリオ" panose="020B0604030504040204" pitchFamily="50" charset="-128"/>
                <a:ea typeface="メイリオ" panose="020B0604030504040204" pitchFamily="50" charset="-128"/>
              </a:rPr>
              <a:t>接種</a:t>
            </a:r>
            <a:r>
              <a:rPr kumimoji="1" lang="ja-JP" altLang="en-US" sz="4000" b="1" dirty="0">
                <a:solidFill>
                  <a:schemeClr val="tx1"/>
                </a:solidFill>
                <a:latin typeface="メイリオ" panose="020B0604030504040204" pitchFamily="50" charset="-128"/>
                <a:ea typeface="メイリオ" panose="020B0604030504040204" pitchFamily="50" charset="-128"/>
              </a:rPr>
              <a:t>開始日</a:t>
            </a:r>
            <a:r>
              <a:rPr kumimoji="1" lang="ja-JP" altLang="en-US" sz="4000" b="1" dirty="0">
                <a:solidFill>
                  <a:srgbClr val="F05EB1"/>
                </a:solidFill>
                <a:latin typeface="メイリオ" panose="020B0604030504040204" pitchFamily="50" charset="-128"/>
                <a:ea typeface="メイリオ" panose="020B0604030504040204" pitchFamily="50" charset="-128"/>
              </a:rPr>
              <a:t>●</a:t>
            </a:r>
            <a:r>
              <a:rPr lang="ja-JP" altLang="en-US" sz="4000" b="1" dirty="0">
                <a:solidFill>
                  <a:schemeClr val="tx1"/>
                </a:solidFill>
                <a:latin typeface="メイリオ" panose="020B0604030504040204" pitchFamily="50" charset="-128"/>
                <a:ea typeface="メイリオ" panose="020B0604030504040204" pitchFamily="50" charset="-128"/>
              </a:rPr>
              <a:t>９</a:t>
            </a:r>
            <a:r>
              <a:rPr lang="en-US" altLang="ja-JP" sz="4000" b="1" dirty="0">
                <a:solidFill>
                  <a:schemeClr val="tx1"/>
                </a:solidFill>
                <a:latin typeface="メイリオ" panose="020B0604030504040204" pitchFamily="50" charset="-128"/>
                <a:ea typeface="メイリオ" panose="020B0604030504040204" pitchFamily="50" charset="-128"/>
              </a:rPr>
              <a:t>/22(</a:t>
            </a:r>
            <a:r>
              <a:rPr lang="ja-JP" altLang="en-US" sz="4000" b="1" dirty="0">
                <a:solidFill>
                  <a:schemeClr val="tx1"/>
                </a:solidFill>
                <a:latin typeface="メイリオ" panose="020B0604030504040204" pitchFamily="50" charset="-128"/>
                <a:ea typeface="メイリオ" panose="020B0604030504040204" pitchFamily="50" charset="-128"/>
              </a:rPr>
              <a:t>金</a:t>
            </a:r>
            <a:r>
              <a:rPr lang="en-US" altLang="ja-JP" sz="4000" b="1" dirty="0">
                <a:solidFill>
                  <a:schemeClr val="tx1"/>
                </a:solidFill>
                <a:latin typeface="メイリオ" panose="020B0604030504040204" pitchFamily="50" charset="-128"/>
                <a:ea typeface="メイリオ" panose="020B0604030504040204" pitchFamily="50" charset="-128"/>
              </a:rPr>
              <a:t>)</a:t>
            </a:r>
            <a:r>
              <a:rPr lang="ja-JP" altLang="en-US" sz="4000" b="1" dirty="0">
                <a:solidFill>
                  <a:schemeClr val="tx1"/>
                </a:solidFill>
                <a:latin typeface="メイリオ" panose="020B0604030504040204" pitchFamily="50" charset="-128"/>
                <a:ea typeface="メイリオ" panose="020B0604030504040204" pitchFamily="50" charset="-128"/>
              </a:rPr>
              <a:t>～</a:t>
            </a:r>
            <a:endParaRPr lang="en-US" altLang="ja-JP" sz="2000" b="1" dirty="0">
              <a:solidFill>
                <a:schemeClr val="tx1"/>
              </a:solidFill>
              <a:latin typeface="メイリオ" panose="020B0604030504040204" pitchFamily="50" charset="-128"/>
              <a:ea typeface="メイリオ" panose="020B0604030504040204" pitchFamily="50" charset="-128"/>
            </a:endParaRPr>
          </a:p>
          <a:p>
            <a:r>
              <a:rPr kumimoji="1" lang="en-US" altLang="ja-JP" sz="3200" b="1" dirty="0">
                <a:solidFill>
                  <a:schemeClr val="tx1"/>
                </a:solidFill>
                <a:latin typeface="メイリオ" panose="020B0604030504040204" pitchFamily="50" charset="-128"/>
                <a:ea typeface="メイリオ" panose="020B0604030504040204" pitchFamily="50" charset="-128"/>
              </a:rPr>
              <a:t> </a:t>
            </a:r>
          </a:p>
        </p:txBody>
      </p:sp>
      <p:sp>
        <p:nvSpPr>
          <p:cNvPr id="5" name="正方形/長方形 4"/>
          <p:cNvSpPr/>
          <p:nvPr/>
        </p:nvSpPr>
        <p:spPr>
          <a:xfrm>
            <a:off x="0" y="10093579"/>
            <a:ext cx="7561263" cy="542965"/>
          </a:xfrm>
          <a:prstGeom prst="rect">
            <a:avLst/>
          </a:prstGeom>
          <a:solidFill>
            <a:srgbClr val="F05EB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ln w="3175">
                  <a:solidFill>
                    <a:srgbClr val="0000FF"/>
                  </a:solidFill>
                </a:ln>
                <a:solidFill>
                  <a:schemeClr val="bg1"/>
                </a:solidFill>
                <a:latin typeface="メイリオ" panose="020B0604030504040204" pitchFamily="50" charset="-128"/>
                <a:ea typeface="メイリオ" panose="020B0604030504040204" pitchFamily="50" charset="-128"/>
              </a:rPr>
              <a:t>さいわい鹿島田クリニック外来</a:t>
            </a:r>
            <a:endParaRPr kumimoji="1" lang="en-US" altLang="ja-JP" sz="3200" b="1" dirty="0">
              <a:ln w="3175">
                <a:solidFill>
                  <a:srgbClr val="0000FF"/>
                </a:solidFill>
              </a:ln>
              <a:solidFill>
                <a:schemeClr val="bg1"/>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B2DAF564-1BF5-4699-9F67-7B2423C03D51}"/>
              </a:ext>
            </a:extLst>
          </p:cNvPr>
          <p:cNvSpPr/>
          <p:nvPr/>
        </p:nvSpPr>
        <p:spPr>
          <a:xfrm>
            <a:off x="-2" y="9523164"/>
            <a:ext cx="7561262" cy="89453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rgbClr val="F862BB"/>
                </a:solidFill>
                <a:latin typeface="メイリオ" panose="020B0604030504040204" pitchFamily="50" charset="-128"/>
                <a:ea typeface="メイリオ" panose="020B0604030504040204" pitchFamily="50" charset="-128"/>
              </a:rPr>
              <a:t>★</a:t>
            </a:r>
            <a:r>
              <a:rPr lang="ja-JP" altLang="en-US" sz="2500" b="1" dirty="0">
                <a:solidFill>
                  <a:schemeClr val="tx1"/>
                </a:solidFill>
                <a:latin typeface="メイリオ" panose="020B0604030504040204" pitchFamily="50" charset="-128"/>
                <a:ea typeface="メイリオ" panose="020B0604030504040204" pitchFamily="50" charset="-128"/>
              </a:rPr>
              <a:t>ワクチン予約専用番号以外での接種予約は行いません。ご予約のみのご来院はお控えいただきますようお願い申し上げます。　　　　　　　　</a:t>
            </a:r>
            <a:r>
              <a:rPr lang="ja-JP" altLang="en-US" sz="2800" b="1" dirty="0">
                <a:solidFill>
                  <a:schemeClr val="tx1"/>
                </a:solidFill>
                <a:latin typeface="メイリオ" panose="020B0604030504040204" pitchFamily="50" charset="-128"/>
                <a:ea typeface="メイリオ" panose="020B0604030504040204" pitchFamily="50" charset="-128"/>
              </a:rPr>
              <a:t>　</a:t>
            </a:r>
            <a:r>
              <a:rPr lang="en-US" altLang="ja-JP" sz="1000" b="1" dirty="0">
                <a:solidFill>
                  <a:schemeClr val="tx1"/>
                </a:solidFill>
                <a:latin typeface="メイリオ" panose="020B0604030504040204" pitchFamily="50" charset="-128"/>
                <a:ea typeface="メイリオ" panose="020B0604030504040204" pitchFamily="50" charset="-128"/>
              </a:rPr>
              <a:t>R5.9.11</a:t>
            </a:r>
            <a:r>
              <a:rPr lang="ja-JP" altLang="en-US" sz="1000" b="1" dirty="0">
                <a:solidFill>
                  <a:schemeClr val="tx1"/>
                </a:solidFill>
                <a:latin typeface="メイリオ" panose="020B0604030504040204" pitchFamily="50" charset="-128"/>
                <a:ea typeface="メイリオ" panose="020B0604030504040204" pitchFamily="50" charset="-128"/>
              </a:rPr>
              <a:t>更新</a:t>
            </a:r>
            <a:endParaRPr lang="en-US" altLang="ja-JP" sz="1000" b="1" dirty="0">
              <a:solidFill>
                <a:schemeClr val="tx1"/>
              </a:solidFill>
              <a:latin typeface="メイリオ" panose="020B0604030504040204" pitchFamily="50" charset="-128"/>
              <a:ea typeface="メイリオ" panose="020B0604030504040204" pitchFamily="50" charset="-128"/>
            </a:endParaRPr>
          </a:p>
          <a:p>
            <a:pPr algn="r"/>
            <a:r>
              <a:rPr lang="ja-JP" altLang="en-US" sz="2400" b="1" dirty="0">
                <a:solidFill>
                  <a:schemeClr val="tx1"/>
                </a:solidFill>
                <a:latin typeface="メイリオ" panose="020B0604030504040204" pitchFamily="50" charset="-128"/>
                <a:ea typeface="メイリオ" panose="020B0604030504040204" pitchFamily="50" charset="-128"/>
              </a:rPr>
              <a:t>　　　　　　　　　　　</a:t>
            </a:r>
            <a:r>
              <a:rPr lang="ja-JP" altLang="en-US" sz="1000" b="1" dirty="0">
                <a:solidFill>
                  <a:schemeClr val="tx1"/>
                </a:solidFill>
                <a:latin typeface="メイリオ" panose="020B0604030504040204" pitchFamily="50" charset="-128"/>
                <a:ea typeface="メイリオ" panose="020B0604030504040204" pitchFamily="50" charset="-128"/>
              </a:rPr>
              <a:t>　　　　　　　　　　　　　　　　　　　　　　　　　　　　　　　　　　　　　　　　　　　　　　　　　　　　　　　　　　　　　　　　</a:t>
            </a:r>
            <a:r>
              <a:rPr lang="ja-JP" altLang="en-US" sz="1000" b="1" dirty="0">
                <a:solidFill>
                  <a:srgbClr val="FF0000"/>
                </a:solidFill>
                <a:latin typeface="メイリオ" panose="020B0604030504040204" pitchFamily="50" charset="-128"/>
                <a:ea typeface="メイリオ" panose="020B0604030504040204" pitchFamily="50" charset="-128"/>
              </a:rPr>
              <a:t>　　　　　　　</a:t>
            </a:r>
            <a:endParaRPr lang="en-US" altLang="ja-JP" sz="1000" b="1" dirty="0">
              <a:solidFill>
                <a:srgbClr val="FF0000"/>
              </a:solidFill>
              <a:latin typeface="メイリオ" panose="020B0604030504040204" pitchFamily="50" charset="-128"/>
              <a:ea typeface="メイリオ" panose="020B0604030504040204" pitchFamily="50" charset="-128"/>
            </a:endParaRPr>
          </a:p>
          <a:p>
            <a:r>
              <a:rPr lang="ja-JP" altLang="en-US" sz="3200" b="1" dirty="0">
                <a:solidFill>
                  <a:srgbClr val="FF0000"/>
                </a:solidFill>
                <a:latin typeface="メイリオ" panose="020B0604030504040204" pitchFamily="50" charset="-128"/>
                <a:ea typeface="メイリオ" panose="020B0604030504040204" pitchFamily="50" charset="-128"/>
              </a:rPr>
              <a:t>　　　　　　　　　　　　　</a:t>
            </a:r>
            <a:endParaRPr kumimoji="1" lang="en-US" altLang="ja-JP" sz="3200" b="1" dirty="0">
              <a:solidFill>
                <a:schemeClr val="tx1"/>
              </a:solidFill>
              <a:latin typeface="メイリオ" panose="020B0604030504040204" pitchFamily="50" charset="-128"/>
              <a:ea typeface="メイリオ" panose="020B0604030504040204" pitchFamily="50" charset="-128"/>
            </a:endParaRPr>
          </a:p>
        </p:txBody>
      </p:sp>
      <p:pic>
        <p:nvPicPr>
          <p:cNvPr id="8" name="グラフィックス 7" descr="針">
            <a:extLst>
              <a:ext uri="{FF2B5EF4-FFF2-40B4-BE49-F238E27FC236}">
                <a16:creationId xmlns:a16="http://schemas.microsoft.com/office/drawing/2014/main" id="{48DFDDCB-8F2D-499D-AD4A-550D7D9366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93418" y="6857121"/>
            <a:ext cx="724691" cy="724691"/>
          </a:xfrm>
          <a:prstGeom prst="rect">
            <a:avLst/>
          </a:prstGeom>
        </p:spPr>
      </p:pic>
      <p:pic>
        <p:nvPicPr>
          <p:cNvPr id="12" name="図 11">
            <a:extLst>
              <a:ext uri="{FF2B5EF4-FFF2-40B4-BE49-F238E27FC236}">
                <a16:creationId xmlns:a16="http://schemas.microsoft.com/office/drawing/2014/main" id="{5DA16503-222B-4A96-A2E6-C572CC14BA75}"/>
              </a:ext>
            </a:extLst>
          </p:cNvPr>
          <p:cNvPicPr>
            <a:picLocks noChangeAspect="1"/>
          </p:cNvPicPr>
          <p:nvPr/>
        </p:nvPicPr>
        <p:blipFill>
          <a:blip r:embed="rId5"/>
          <a:stretch>
            <a:fillRect/>
          </a:stretch>
        </p:blipFill>
        <p:spPr>
          <a:xfrm rot="10800000">
            <a:off x="252239" y="6862126"/>
            <a:ext cx="725487" cy="725487"/>
          </a:xfrm>
          <a:prstGeom prst="rect">
            <a:avLst/>
          </a:prstGeom>
        </p:spPr>
      </p:pic>
    </p:spTree>
    <p:extLst>
      <p:ext uri="{BB962C8B-B14F-4D97-AF65-F5344CB8AC3E}">
        <p14:creationId xmlns:p14="http://schemas.microsoft.com/office/powerpoint/2010/main" val="19638196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1824</TotalTime>
  <Words>174</Words>
  <Application>Microsoft Office PowerPoint</Application>
  <PresentationFormat>ユーザー設定</PresentationFormat>
  <Paragraphs>23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山田さやか</dc:creator>
  <cp:lastModifiedBy>増尾 香織</cp:lastModifiedBy>
  <cp:revision>129</cp:revision>
  <cp:lastPrinted>2023-06-27T01:09:07Z</cp:lastPrinted>
  <dcterms:created xsi:type="dcterms:W3CDTF">2020-01-27T01:48:10Z</dcterms:created>
  <dcterms:modified xsi:type="dcterms:W3CDTF">2023-09-09T00:59:11Z</dcterms:modified>
</cp:coreProperties>
</file>